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5" r:id="rId2"/>
    <p:sldId id="309" r:id="rId3"/>
    <p:sldId id="322" r:id="rId4"/>
    <p:sldId id="320" r:id="rId5"/>
    <p:sldId id="273" r:id="rId6"/>
    <p:sldId id="274" r:id="rId7"/>
    <p:sldId id="275" r:id="rId8"/>
    <p:sldId id="276" r:id="rId9"/>
    <p:sldId id="321" r:id="rId10"/>
    <p:sldId id="295" r:id="rId11"/>
    <p:sldId id="318" r:id="rId12"/>
    <p:sldId id="296" r:id="rId13"/>
    <p:sldId id="290" r:id="rId14"/>
    <p:sldId id="293" r:id="rId15"/>
    <p:sldId id="292" r:id="rId16"/>
    <p:sldId id="291" r:id="rId17"/>
    <p:sldId id="297" r:id="rId18"/>
    <p:sldId id="289" r:id="rId19"/>
    <p:sldId id="277" r:id="rId20"/>
    <p:sldId id="278" r:id="rId21"/>
    <p:sldId id="298" r:id="rId22"/>
    <p:sldId id="313" r:id="rId23"/>
    <p:sldId id="299" r:id="rId24"/>
    <p:sldId id="312" r:id="rId25"/>
    <p:sldId id="314" r:id="rId26"/>
    <p:sldId id="323" r:id="rId27"/>
    <p:sldId id="324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99"/>
    <a:srgbClr val="FF3300"/>
    <a:srgbClr val="66FFFF"/>
    <a:srgbClr val="B2B2B2"/>
    <a:srgbClr val="FF0000"/>
    <a:srgbClr val="FF99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32787"/>
    <p:restoredTop sz="90929"/>
  </p:normalViewPr>
  <p:slideViewPr>
    <p:cSldViewPr>
      <p:cViewPr varScale="1">
        <p:scale>
          <a:sx n="68" d="100"/>
          <a:sy n="68" d="100"/>
        </p:scale>
        <p:origin x="184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862"/>
    </p:cViewPr>
  </p:sorterViewPr>
  <p:notesViewPr>
    <p:cSldViewPr>
      <p:cViewPr varScale="1">
        <p:scale>
          <a:sx n="61" d="100"/>
          <a:sy n="61" d="100"/>
        </p:scale>
        <p:origin x="-1698" y="-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1"/>
            </a:lvl1pPr>
          </a:lstStyle>
          <a:p>
            <a:fld id="{7A9FE061-EAF2-430B-AFCB-E2DC6A06DE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73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1"/>
            </a:lvl1pPr>
          </a:lstStyle>
          <a:p>
            <a:fld id="{F4063E5D-8518-4C86-8826-D9276B6C99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447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55054CC4-18FD-48B9-8240-E41675E823BF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307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Phylum Porifera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Class 	Calcaria- calcium carbonate spicules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          	Hexactinelida- glass sponges found 450- 900m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        	Desmospongia-silicious spicules, 95% of all sponge species.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Most sponges are marine and are sessile as an adult. They are asymetrical- can’t be cut into equal halves.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Spicules: made up of CaCO3- gives support and is the main means of identification</a:t>
            </a:r>
          </a:p>
          <a:p>
            <a:pPr eaLnBrk="1" hangingPunct="1"/>
            <a:endParaRPr lang="en-US" sz="1000" smtClean="0">
              <a:cs typeface="Times New Roman" panose="02020603050405020304" pitchFamily="18" charset="0"/>
            </a:endParaRP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Choanocyte (collar cells)- create currents that move water through the sponge. Food is engulfed and digested.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 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Amoebocyte (ameboid cells)- several types: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1.      Distribute food captured and partially digested by collar cell to the remainder of the sponge.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2.      Form gametes.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3.      Secrete hard spicules.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 Reproduction: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	Asexual- reproduction by formation of buds; parental cells differentiate and grow outward from the parent forming a bud. These buds break off to become new individuals.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sexual- both hermaphroditic and dioecious species; usually produce eggs and sperm at different times.</a:t>
            </a:r>
          </a:p>
          <a:p>
            <a:pPr eaLnBrk="1" hangingPunct="1"/>
            <a:r>
              <a:rPr lang="en-US" sz="1000" smtClean="0">
                <a:cs typeface="Times New Roman" panose="02020603050405020304" pitchFamily="18" charset="0"/>
              </a:rPr>
              <a:t> 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9135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FB4D701D-054F-4CD7-B91E-DB124D7E1801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317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6258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3E57F3-99A3-427A-94D8-0BE31BE69F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9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F0CD15-AF2E-4C36-A872-8337BD3C70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22C3ED-3948-40C6-ADC2-C21442F2FC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4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2472A56-3E8A-41F8-B700-8CA39C91477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B359EE-67BE-4B4A-922D-57CAF59C01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AB34F9-3ED2-4C3C-B59E-59A01F424B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FBADDB-8CC4-451C-9E26-48C159D57A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07B5C-819A-47F3-89AC-8F81511751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ED90C3-0AFB-431E-AE4C-A81E460B9A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9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D69888-494E-4BEA-BBFB-3C121164B5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6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3825ED-5D20-4219-85A1-91B8692EA9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93A937-AF93-4BBD-9669-3B6B1598B6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9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ECDD9E43-361A-488F-8E53-301D601B3D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2.jpeg"/><Relationship Id="rId7" Type="http://schemas.openxmlformats.org/officeDocument/2006/relationships/image" Target="../media/image55.jpeg"/><Relationship Id="rId2" Type="http://schemas.openxmlformats.org/officeDocument/2006/relationships/hyperlink" Target="http://oe.eng.hawaii.edu/~dasmith/images/hawaii/shrimp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http://oe.eng.hawaii.edu/~dasmith/images/hawaii/shrimp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69.jpeg"/><Relationship Id="rId3" Type="http://schemas.openxmlformats.org/officeDocument/2006/relationships/hyperlink" Target="http://www.fishbase.org/photos/BestPhotoSummary.cfm?StartRow=10&amp;ID=6509" TargetMode="External"/><Relationship Id="rId7" Type="http://schemas.openxmlformats.org/officeDocument/2006/relationships/hyperlink" Target="http://www.fishbase.org/photos/BestPhotoSummary.cfm?StartRow=89&amp;ID=12635" TargetMode="External"/><Relationship Id="rId12" Type="http://schemas.openxmlformats.org/officeDocument/2006/relationships/image" Target="../media/image6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4.jpeg"/><Relationship Id="rId11" Type="http://schemas.openxmlformats.org/officeDocument/2006/relationships/image" Target="../media/image67.jpeg"/><Relationship Id="rId5" Type="http://schemas.openxmlformats.org/officeDocument/2006/relationships/hyperlink" Target="http://www.fishbase.org/photos/BestPhotoSummary.cfm?StartRow=25&amp;ID=6017" TargetMode="External"/><Relationship Id="rId15" Type="http://schemas.openxmlformats.org/officeDocument/2006/relationships/image" Target="../media/image71.jpeg"/><Relationship Id="rId10" Type="http://schemas.openxmlformats.org/officeDocument/2006/relationships/image" Target="../media/image66.jpeg"/><Relationship Id="rId4" Type="http://schemas.openxmlformats.org/officeDocument/2006/relationships/image" Target="../media/image63.jpeg"/><Relationship Id="rId9" Type="http://schemas.openxmlformats.org/officeDocument/2006/relationships/hyperlink" Target="http://www.fishbase.org/photos/BestPhotoSummary.cfm?StartRow=91&amp;ID=6556" TargetMode="External"/><Relationship Id="rId14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www.abcbirds.org/images/caspian%20tern.jpg" TargetMode="External"/><Relationship Id="rId7" Type="http://schemas.openxmlformats.org/officeDocument/2006/relationships/hyperlink" Target="http://www.state.ak.us/adfg/wildlife/geninfo/game/albatros.gif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hyperlink" Target="http://www.infocusphotos.com/gallery/Asst/images/1Magnificent%20Frigate%20Bird.JPG" TargetMode="External"/><Relationship Id="rId4" Type="http://schemas.openxmlformats.org/officeDocument/2006/relationships/image" Target="../media/image8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8.jpeg"/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12" Type="http://schemas.openxmlformats.org/officeDocument/2006/relationships/hyperlink" Target="http://www.nhm.ac.uk/hosted_sites/tcp/hlun.jpg" TargetMode="External"/><Relationship Id="rId2" Type="http://schemas.openxmlformats.org/officeDocument/2006/relationships/hyperlink" Target="http://www.wshs.fcps.k12.va.us/academic/science/1project/zoo01/zooper4/zoopor/porifera.ht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shs.fcps.k12.va.us/academic/science/1project/zoo01/zooper6/zooech/echinode.htm" TargetMode="External"/><Relationship Id="rId11" Type="http://schemas.openxmlformats.org/officeDocument/2006/relationships/image" Target="../media/image7.jpeg"/><Relationship Id="rId5" Type="http://schemas.openxmlformats.org/officeDocument/2006/relationships/image" Target="../media/image3.jpeg"/><Relationship Id="rId15" Type="http://schemas.openxmlformats.org/officeDocument/2006/relationships/image" Target="../media/image10.jpeg"/><Relationship Id="rId10" Type="http://schemas.openxmlformats.org/officeDocument/2006/relationships/hyperlink" Target="http://duane.zehr.com/explorer/fireworm.jpg" TargetMode="External"/><Relationship Id="rId4" Type="http://schemas.openxmlformats.org/officeDocument/2006/relationships/hyperlink" Target="http://www.wshs.fcps.k12.va.us/academic/science/1project/zoo01/zooper6/zoocni/cnidaria.htm" TargetMode="External"/><Relationship Id="rId9" Type="http://schemas.openxmlformats.org/officeDocument/2006/relationships/image" Target="../media/image6.jpeg"/><Relationship Id="rId1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src.usm.edu/macrog/sea/images/hydroid.jpg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://members.ozemail.com.au/~kidsafen/images/animals-box-jelly.gif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5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hyperlink" Target="http://www.jaytorborg.com/favorite_meal.htm" TargetMode="External"/><Relationship Id="rId7" Type="http://schemas.openxmlformats.org/officeDocument/2006/relationships/image" Target="../media/image3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Grp="1" noChangeArrowheads="1"/>
          </p:cNvSpPr>
          <p:nvPr>
            <p:ph type="ctrTitle"/>
          </p:nvPr>
        </p:nvSpPr>
        <p:spPr>
          <a:xfrm>
            <a:off x="0" y="-1530350"/>
            <a:ext cx="9144000" cy="9879013"/>
          </a:xfr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latin typeface="+mn-lt"/>
              </a:rPr>
              <a:t/>
            </a:r>
            <a:br>
              <a:rPr lang="en-US" sz="3200" b="1" dirty="0">
                <a:latin typeface="+mn-lt"/>
              </a:rPr>
            </a:b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en-US" sz="4800" dirty="0" smtClean="0"/>
              <a:t>Intensive Course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b="1" dirty="0" smtClean="0"/>
              <a:t> </a:t>
            </a:r>
            <a:r>
              <a:rPr lang="en-US" dirty="0" smtClean="0"/>
              <a:t>Biology for Technology </a:t>
            </a: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r>
              <a:rPr lang="en-US" sz="3200" b="1" dirty="0" smtClean="0">
                <a:latin typeface="+mn-lt"/>
                <a:cs typeface="Times New Roman" charset="0"/>
              </a:rPr>
              <a:t>Department of Agricultural Technology</a:t>
            </a:r>
            <a:r>
              <a:rPr lang="en-US" sz="2800" b="1" dirty="0" smtClean="0">
                <a:latin typeface="+mn-lt"/>
                <a:cs typeface="Times New Roman" charset="0"/>
              </a:rPr>
              <a:t/>
            </a:r>
            <a:br>
              <a:rPr lang="en-US" sz="2800" b="1" dirty="0" smtClean="0">
                <a:latin typeface="+mn-lt"/>
                <a:cs typeface="Times New Roman" charset="0"/>
              </a:rPr>
            </a:br>
            <a:r>
              <a:rPr lang="en-US" sz="2800" b="1" dirty="0" smtClean="0">
                <a:latin typeface="+mn-lt"/>
                <a:cs typeface="Times New Roman" charset="0"/>
              </a:rPr>
              <a:t>Faculty of Technology, University of Colombo</a:t>
            </a:r>
            <a:r>
              <a:rPr lang="en-US" sz="3200" b="1" dirty="0" smtClean="0">
                <a:latin typeface="+mn-lt"/>
              </a:rPr>
              <a:t/>
            </a:r>
            <a:br>
              <a:rPr lang="en-US" sz="3200" b="1" dirty="0" smtClean="0">
                <a:latin typeface="+mn-lt"/>
              </a:rPr>
            </a:br>
            <a:r>
              <a:rPr lang="en-US" sz="2400" b="1" dirty="0">
                <a:latin typeface="+mn-lt"/>
              </a:rPr>
              <a:t/>
            </a: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by</a:t>
            </a:r>
            <a:br>
              <a:rPr lang="en-US" sz="2400" b="1" dirty="0">
                <a:latin typeface="+mn-lt"/>
              </a:rPr>
            </a:br>
            <a:r>
              <a:rPr lang="en-US" sz="2400" b="1" dirty="0" smtClean="0">
                <a:latin typeface="+mn-lt"/>
                <a:cs typeface="Times New Roman" charset="0"/>
              </a:rPr>
              <a:t>Dr. </a:t>
            </a:r>
            <a:r>
              <a:rPr lang="en-US" sz="2400" b="1" dirty="0" smtClean="0">
                <a:latin typeface="+mn-lt"/>
                <a:cs typeface="Times New Roman" charset="0"/>
              </a:rPr>
              <a:t>Aruna </a:t>
            </a:r>
            <a:r>
              <a:rPr lang="en-US" sz="2400" b="1" dirty="0">
                <a:latin typeface="+mn-lt"/>
                <a:cs typeface="Times New Roman" charset="0"/>
              </a:rPr>
              <a:t>Kumara Udawasala</a:t>
            </a:r>
            <a:br>
              <a:rPr lang="en-US" sz="2400" b="1" dirty="0">
                <a:latin typeface="+mn-lt"/>
                <a:cs typeface="Times New Roman" charset="0"/>
              </a:rPr>
            </a:br>
            <a:r>
              <a:rPr lang="en-US" sz="2800" b="1" dirty="0">
                <a:latin typeface="+mn-lt"/>
                <a:cs typeface="Times New Roman" charset="0"/>
              </a:rPr>
              <a:t/>
            </a:r>
            <a:br>
              <a:rPr lang="en-US" sz="2800" b="1" dirty="0">
                <a:latin typeface="+mn-lt"/>
                <a:cs typeface="Times New Roman" charset="0"/>
              </a:rPr>
            </a:br>
            <a:r>
              <a:rPr lang="en-US" sz="2800" b="1" dirty="0">
                <a:latin typeface="+mn-lt"/>
                <a:cs typeface="Times New Roman" charset="0"/>
              </a:rPr>
              <a:t/>
            </a:r>
            <a:br>
              <a:rPr lang="en-US" sz="2800" b="1" dirty="0">
                <a:latin typeface="+mn-lt"/>
                <a:cs typeface="Times New Roman" charset="0"/>
              </a:rPr>
            </a:br>
            <a:r>
              <a:rPr lang="en-US" sz="2800" b="1" dirty="0">
                <a:latin typeface="+mn-lt"/>
              </a:rPr>
              <a:t>	</a:t>
            </a:r>
            <a:r>
              <a:rPr lang="en-US" sz="2000" b="1" dirty="0">
                <a:latin typeface="+mn-lt"/>
                <a:cs typeface="Times New Roman" charset="0"/>
              </a:rPr>
              <a:t/>
            </a:r>
            <a:br>
              <a:rPr lang="en-US" sz="2000" b="1" dirty="0">
                <a:latin typeface="+mn-lt"/>
                <a:cs typeface="Times New Roman" charset="0"/>
              </a:rPr>
            </a:br>
            <a:endParaRPr lang="en-SG" sz="2800" b="1" dirty="0">
              <a:latin typeface="+mn-lt"/>
              <a:cs typeface="Times New Roman" charset="0"/>
            </a:endParaRPr>
          </a:p>
        </p:txBody>
      </p:sp>
      <p:pic>
        <p:nvPicPr>
          <p:cNvPr id="2051" name="Picture 4" descr="C:\Users\Thilini\Desktop\colombo campus logos\imag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"/>
            <a:ext cx="137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72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 descr="E:\chiton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"/>
          <a:stretch>
            <a:fillRect/>
          </a:stretch>
        </p:blipFill>
        <p:spPr bwMode="auto">
          <a:xfrm>
            <a:off x="1905000" y="838200"/>
            <a:ext cx="51816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4" descr="D:\chit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343400"/>
            <a:ext cx="38100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2133600" y="228600"/>
            <a:ext cx="4876800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Class Polyplacophora (chitons)</a:t>
            </a:r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/>
          <p:cNvSpPr txBox="1">
            <a:spLocks noChangeArrowheads="1"/>
          </p:cNvSpPr>
          <p:nvPr/>
        </p:nvSpPr>
        <p:spPr bwMode="auto">
          <a:xfrm>
            <a:off x="3276600" y="457200"/>
            <a:ext cx="2579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800">
                <a:solidFill>
                  <a:schemeClr val="tx1"/>
                </a:solidFill>
              </a:rPr>
              <a:t>Class Bivalvia</a:t>
            </a:r>
          </a:p>
        </p:txBody>
      </p:sp>
      <p:pic>
        <p:nvPicPr>
          <p:cNvPr id="12291" name="Picture 5" descr="http://hawaiireef.noaa.gov/images/pearlhermes/oy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812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7" descr="http://www.uoguelph.ca/zoology/courses/ZOO4600/reef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52578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/>
          <p:cNvSpPr txBox="1">
            <a:spLocks noChangeArrowheads="1"/>
          </p:cNvSpPr>
          <p:nvPr/>
        </p:nvSpPr>
        <p:spPr bwMode="auto">
          <a:xfrm>
            <a:off x="2590800" y="152400"/>
            <a:ext cx="3505200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FF3300"/>
                </a:solidFill>
              </a:rPr>
              <a:t>Class Cephalopoda</a:t>
            </a:r>
            <a:endParaRPr lang="en-US" b="0">
              <a:solidFill>
                <a:schemeClr val="tx1"/>
              </a:solidFill>
            </a:endParaRPr>
          </a:p>
        </p:txBody>
      </p:sp>
      <p:pic>
        <p:nvPicPr>
          <p:cNvPr id="13315" name="Picture 8" descr="http://www.teaching-biomed.man.ac.uk/bs1999/bs146/biodiversity/nautil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0"/>
            <a:ext cx="21732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0" descr="http://www.manandmollusc.net/lesson_plan_files/cuttlefi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85800"/>
            <a:ext cx="44196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2" descr="http://www.seasaba.com/images/crew/squi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0000"/>
            <a:ext cx="26098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14" descr="Day Octopus, Fish Hole, Midway, 30 fe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39624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15"/>
          <p:cNvSpPr txBox="1">
            <a:spLocks noChangeArrowheads="1"/>
          </p:cNvSpPr>
          <p:nvPr/>
        </p:nvSpPr>
        <p:spPr bwMode="auto">
          <a:xfrm>
            <a:off x="746125" y="4002088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Day octopus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143000" y="228600"/>
            <a:ext cx="6934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Phylum Echinodermata: Class Echinoidea:  Sea Urchins</a:t>
            </a:r>
          </a:p>
        </p:txBody>
      </p:sp>
      <p:pic>
        <p:nvPicPr>
          <p:cNvPr id="14339" name="Picture 3" descr="D:\urch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208463"/>
            <a:ext cx="3886200" cy="26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D:\urchi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47"/>
          <a:stretch>
            <a:fillRect/>
          </a:stretch>
        </p:blipFill>
        <p:spPr bwMode="auto">
          <a:xfrm>
            <a:off x="0" y="3263900"/>
            <a:ext cx="376555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 descr="D:\urchin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0"/>
            <a:ext cx="31242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52400" y="3352800"/>
            <a:ext cx="2286000" cy="711200"/>
          </a:xfrm>
          <a:prstGeom prst="rect">
            <a:avLst/>
          </a:prstGeom>
          <a:solidFill>
            <a:srgbClr val="FFFF99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000" i="1">
                <a:solidFill>
                  <a:srgbClr val="FF3300"/>
                </a:solidFill>
              </a:rPr>
              <a:t>Echinometra mathaei</a:t>
            </a:r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4191000" y="6146800"/>
            <a:ext cx="2362200" cy="711200"/>
          </a:xfrm>
          <a:prstGeom prst="rect">
            <a:avLst/>
          </a:prstGeom>
          <a:solidFill>
            <a:srgbClr val="FFFF99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000" i="1">
                <a:solidFill>
                  <a:srgbClr val="FF3300"/>
                </a:solidFill>
              </a:rPr>
              <a:t>Colobocentrotus atratus</a:t>
            </a:r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7391400" y="3886200"/>
            <a:ext cx="1600200" cy="711200"/>
          </a:xfrm>
          <a:prstGeom prst="rect">
            <a:avLst/>
          </a:prstGeom>
          <a:solidFill>
            <a:srgbClr val="FFFF99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000" i="1">
                <a:solidFill>
                  <a:srgbClr val="FF3300"/>
                </a:solidFill>
              </a:rPr>
              <a:t>Echinothrix calamaris</a:t>
            </a:r>
            <a:endParaRPr lang="en-US" sz="2000" b="0">
              <a:solidFill>
                <a:schemeClr val="tx1"/>
              </a:solidFill>
            </a:endParaRPr>
          </a:p>
        </p:txBody>
      </p:sp>
      <p:pic>
        <p:nvPicPr>
          <p:cNvPr id="14345" name="Picture 14" descr="Slate Pencil Urchin, Blowhole, 10 feet, 50m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3429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Text Box 15"/>
          <p:cNvSpPr txBox="1">
            <a:spLocks noChangeArrowheads="1"/>
          </p:cNvSpPr>
          <p:nvPr/>
        </p:nvSpPr>
        <p:spPr bwMode="auto">
          <a:xfrm>
            <a:off x="381000" y="838200"/>
            <a:ext cx="289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Slate pencil urchin</a:t>
            </a:r>
          </a:p>
        </p:txBody>
      </p:sp>
      <p:pic>
        <p:nvPicPr>
          <p:cNvPr id="14347" name="Picture 17" descr="Collector Urchin, Puako, 30 feet, 90m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3429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8" name="Text Box 18"/>
          <p:cNvSpPr txBox="1">
            <a:spLocks noChangeArrowheads="1"/>
          </p:cNvSpPr>
          <p:nvPr/>
        </p:nvSpPr>
        <p:spPr bwMode="auto">
          <a:xfrm>
            <a:off x="3565525" y="1335088"/>
            <a:ext cx="251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Collector urchin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685800" y="152400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Class Holothuroidea: Sea Cucumbers</a:t>
            </a:r>
          </a:p>
        </p:txBody>
      </p:sp>
      <p:pic>
        <p:nvPicPr>
          <p:cNvPr id="15363" name="Picture 3" descr="D:\sea cuc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4175"/>
            <a:ext cx="5715000" cy="392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D:\sea cucumb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08050"/>
            <a:ext cx="4267200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09600" y="5708650"/>
            <a:ext cx="2362200" cy="850900"/>
          </a:xfrm>
          <a:prstGeom prst="rect">
            <a:avLst/>
          </a:prstGeom>
          <a:solidFill>
            <a:srgbClr val="FFFF99"/>
          </a:solidFill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>
                <a:solidFill>
                  <a:srgbClr val="FF3300"/>
                </a:solidFill>
              </a:rPr>
              <a:t>Holothuria atra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029200" y="4337050"/>
            <a:ext cx="3886200" cy="850900"/>
          </a:xfrm>
          <a:prstGeom prst="rect">
            <a:avLst/>
          </a:prstGeom>
          <a:solidFill>
            <a:srgbClr val="FFFF99"/>
          </a:solidFill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>
                <a:solidFill>
                  <a:srgbClr val="FF3300"/>
                </a:solidFill>
              </a:rPr>
              <a:t>Polyplectana kerfersteninii</a:t>
            </a:r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seastar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19200"/>
            <a:ext cx="4191000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7467600" y="1981200"/>
            <a:ext cx="1676400" cy="485775"/>
          </a:xfrm>
          <a:prstGeom prst="rect">
            <a:avLst/>
          </a:prstGeom>
          <a:solidFill>
            <a:srgbClr val="FFFF99"/>
          </a:solidFill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i="1">
                <a:solidFill>
                  <a:srgbClr val="FF3300"/>
                </a:solidFill>
                <a:latin typeface="Times New Roman" panose="02020603050405020304" pitchFamily="18" charset="0"/>
              </a:rPr>
              <a:t>Linckia</a:t>
            </a:r>
            <a:r>
              <a:rPr lang="en-US">
                <a:solidFill>
                  <a:srgbClr val="FF3300"/>
                </a:solidFill>
                <a:latin typeface="Times New Roman" panose="02020603050405020304" pitchFamily="18" charset="0"/>
              </a:rPr>
              <a:t> sp.</a:t>
            </a:r>
            <a:endParaRPr lang="en-US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6388" name="Picture 4" descr="C:\WINDOWS\Desktop\Hawaii photos\Pupukea 9-15-01\crown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36576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685800" y="4267200"/>
            <a:ext cx="2971800" cy="485775"/>
          </a:xfrm>
          <a:prstGeom prst="rect">
            <a:avLst/>
          </a:prstGeom>
          <a:solidFill>
            <a:srgbClr val="FFFF99"/>
          </a:solidFill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i="1">
                <a:solidFill>
                  <a:srgbClr val="FF3300"/>
                </a:solidFill>
              </a:rPr>
              <a:t>Acanthaster planci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524000" y="531813"/>
            <a:ext cx="4235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Class Asteroidea: Sea Stars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447800" y="298450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Class Ophiuroidea: Brittle Stars</a:t>
            </a:r>
          </a:p>
        </p:txBody>
      </p:sp>
      <p:pic>
        <p:nvPicPr>
          <p:cNvPr id="17411" name="Picture 4" descr="C:\michelle\Great Destinations\GD Photos\rocky intertidal brit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781800" cy="544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600200" y="222250"/>
            <a:ext cx="640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Echinodermata: Class Crinoidea: Feather Stars</a:t>
            </a:r>
          </a:p>
        </p:txBody>
      </p:sp>
      <p:pic>
        <p:nvPicPr>
          <p:cNvPr id="18435" name="Picture 3" descr="D:\crin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"/>
          <a:stretch>
            <a:fillRect/>
          </a:stretch>
        </p:blipFill>
        <p:spPr bwMode="auto">
          <a:xfrm>
            <a:off x="0" y="908050"/>
            <a:ext cx="4343400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D:\feather st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"/>
          <a:stretch>
            <a:fillRect/>
          </a:stretch>
        </p:blipFill>
        <p:spPr bwMode="auto">
          <a:xfrm>
            <a:off x="3886200" y="3059113"/>
            <a:ext cx="5257800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2819400" y="152400"/>
            <a:ext cx="39735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>
                <a:solidFill>
                  <a:schemeClr val="tx1"/>
                </a:solidFill>
              </a:rPr>
              <a:t>Phylum Arthropoda</a:t>
            </a:r>
          </a:p>
        </p:txBody>
      </p:sp>
      <p:pic>
        <p:nvPicPr>
          <p:cNvPr id="19459" name="Picture 9" descr="http://oe.eng.hawaii.edu/~dasmith/images/hawaii/shrimp.jpg">
            <a:hlinkClick r:id="rId2"/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33800"/>
            <a:ext cx="3581400" cy="238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0" name="Text Box 10"/>
          <p:cNvSpPr txBox="1">
            <a:spLocks noChangeArrowheads="1"/>
          </p:cNvSpPr>
          <p:nvPr/>
        </p:nvSpPr>
        <p:spPr bwMode="auto">
          <a:xfrm>
            <a:off x="5486400" y="6096000"/>
            <a:ext cx="2982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0">
                <a:solidFill>
                  <a:schemeClr val="tx1"/>
                </a:solidFill>
              </a:rPr>
              <a:t>Banded coral shrimp</a:t>
            </a:r>
          </a:p>
        </p:txBody>
      </p:sp>
      <p:sp>
        <p:nvSpPr>
          <p:cNvPr id="19461" name="Text Box 11"/>
          <p:cNvSpPr txBox="1">
            <a:spLocks noChangeArrowheads="1"/>
          </p:cNvSpPr>
          <p:nvPr/>
        </p:nvSpPr>
        <p:spPr bwMode="auto">
          <a:xfrm>
            <a:off x="304800" y="3048000"/>
            <a:ext cx="211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Spiny lobster</a:t>
            </a:r>
          </a:p>
        </p:txBody>
      </p:sp>
      <p:pic>
        <p:nvPicPr>
          <p:cNvPr id="19462" name="Picture 12" descr="lobster                                                        0004F58D Dave's HD                      ABA78158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2049463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18" descr="Cleaner Shrimp, Makua, 60 fe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90600"/>
            <a:ext cx="2743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 Box 19"/>
          <p:cNvSpPr txBox="1">
            <a:spLocks noChangeArrowheads="1"/>
          </p:cNvSpPr>
          <p:nvPr/>
        </p:nvSpPr>
        <p:spPr bwMode="auto">
          <a:xfrm>
            <a:off x="5616575" y="2895600"/>
            <a:ext cx="3527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0">
                <a:solidFill>
                  <a:schemeClr val="tx1"/>
                </a:solidFill>
              </a:rPr>
              <a:t>Hawaiian cleaner shrimp</a:t>
            </a:r>
          </a:p>
        </p:txBody>
      </p:sp>
      <p:pic>
        <p:nvPicPr>
          <p:cNvPr id="19465" name="Picture 23" descr="Yellow-spotted Guard Crab, Blowhole, 40 fee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14400"/>
            <a:ext cx="28956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Text Box 24"/>
          <p:cNvSpPr txBox="1">
            <a:spLocks noChangeArrowheads="1"/>
          </p:cNvSpPr>
          <p:nvPr/>
        </p:nvSpPr>
        <p:spPr bwMode="auto">
          <a:xfrm>
            <a:off x="3048000" y="2895600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0">
                <a:solidFill>
                  <a:schemeClr val="tx1"/>
                </a:solidFill>
              </a:rPr>
              <a:t>Yellow spotted guard crab</a:t>
            </a:r>
          </a:p>
        </p:txBody>
      </p:sp>
      <p:pic>
        <p:nvPicPr>
          <p:cNvPr id="19467" name="Picture 26" descr="Anemone Hermit Crab, Makai Pier, 10 fee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3352800" cy="223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8" name="Text Box 27"/>
          <p:cNvSpPr txBox="1">
            <a:spLocks noChangeArrowheads="1"/>
          </p:cNvSpPr>
          <p:nvPr/>
        </p:nvSpPr>
        <p:spPr bwMode="auto">
          <a:xfrm>
            <a:off x="381000" y="6035675"/>
            <a:ext cx="2971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0">
                <a:solidFill>
                  <a:schemeClr val="tx1"/>
                </a:solidFill>
              </a:rPr>
              <a:t>Anemone carrying hermit crab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304800" y="381000"/>
            <a:ext cx="32194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0">
                <a:solidFill>
                  <a:schemeClr val="tx1"/>
                </a:solidFill>
              </a:rPr>
              <a:t>Phylum Chordata</a:t>
            </a:r>
          </a:p>
          <a:p>
            <a:r>
              <a:rPr lang="en-US" b="0">
                <a:solidFill>
                  <a:schemeClr val="tx1"/>
                </a:solidFill>
              </a:rPr>
              <a:t>Subphylum Vertebrata</a:t>
            </a:r>
          </a:p>
          <a:p>
            <a:r>
              <a:rPr lang="en-US" b="0">
                <a:solidFill>
                  <a:schemeClr val="tx1"/>
                </a:solidFill>
              </a:rPr>
              <a:t>Class Chondrichthyes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4800"/>
            <a:ext cx="2057400" cy="1828800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8600"/>
            <a:ext cx="2209800" cy="1963738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15" descr="http://underwaterphotos.com/article5_files/image0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57650"/>
            <a:ext cx="37719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8" descr="http://www.theboys.250x.com/16d267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3143250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20" descr="http://www.ecology.com/dr-jacks-natural-world/shark-bait/images/hammerhea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86000"/>
            <a:ext cx="2674938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22" descr="http://www.bakerelectric.net/eagle%20ray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577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ChangeArrowheads="1"/>
          </p:cNvSpPr>
          <p:nvPr/>
        </p:nvSpPr>
        <p:spPr bwMode="auto">
          <a:xfrm>
            <a:off x="1905000" y="457200"/>
            <a:ext cx="4999038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anchor="b"/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en-US" altLang="en-US" sz="4400" b="0">
                <a:solidFill>
                  <a:schemeClr val="tx2"/>
                </a:solidFill>
                <a:latin typeface="Arial" charset="0"/>
              </a:rPr>
              <a:t>Kingdom Animalia</a:t>
            </a:r>
          </a:p>
        </p:txBody>
      </p:sp>
      <p:sp>
        <p:nvSpPr>
          <p:cNvPr id="61443" name="Text Box 1027"/>
          <p:cNvSpPr txBox="1">
            <a:spLocks noChangeArrowheads="1"/>
          </p:cNvSpPr>
          <p:nvPr/>
        </p:nvSpPr>
        <p:spPr bwMode="auto">
          <a:xfrm>
            <a:off x="457200" y="1447800"/>
            <a:ext cx="8220075" cy="447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 marL="336550" indent="-336550">
              <a:spcBef>
                <a:spcPct val="0"/>
              </a:spcBef>
              <a:buSzPct val="50000"/>
              <a:buFont typeface="Monotype Sorts" charset="2"/>
              <a:buChar char="l"/>
              <a:defRPr/>
            </a:pPr>
            <a:r>
              <a:rPr lang="en-US" altLang="en-US" sz="3200" b="0">
                <a:solidFill>
                  <a:srgbClr val="000099"/>
                </a:solidFill>
                <a:latin typeface="Arial" charset="0"/>
              </a:rPr>
              <a:t>Eukaryotic, multicellular organisms with cells organized into distinct tissues.</a:t>
            </a:r>
          </a:p>
          <a:p>
            <a:pPr marL="336550" indent="-336550">
              <a:spcBef>
                <a:spcPct val="0"/>
              </a:spcBef>
              <a:buSzPct val="50000"/>
              <a:buFont typeface="Monotype Sorts" charset="2"/>
              <a:buChar char="l"/>
              <a:defRPr/>
            </a:pPr>
            <a:r>
              <a:rPr lang="en-US" altLang="en-US" sz="3200" b="0">
                <a:solidFill>
                  <a:srgbClr val="000099"/>
                </a:solidFill>
                <a:latin typeface="Arial" charset="0"/>
              </a:rPr>
              <a:t>Heterotrophic nutrition</a:t>
            </a:r>
          </a:p>
          <a:p>
            <a:pPr marL="336550" indent="-336550">
              <a:spcBef>
                <a:spcPct val="0"/>
              </a:spcBef>
              <a:buSzPct val="50000"/>
              <a:buFont typeface="Monotype Sorts" charset="2"/>
              <a:buChar char="l"/>
              <a:defRPr/>
            </a:pPr>
            <a:r>
              <a:rPr lang="en-US" altLang="en-US" sz="3200" b="0">
                <a:solidFill>
                  <a:srgbClr val="000099"/>
                </a:solidFill>
                <a:latin typeface="Arial" charset="0"/>
              </a:rPr>
              <a:t>Most exhibit significant capacity for locomotion.</a:t>
            </a:r>
          </a:p>
          <a:p>
            <a:pPr marL="336550" indent="-336550">
              <a:spcBef>
                <a:spcPct val="0"/>
              </a:spcBef>
              <a:buSzPct val="50000"/>
              <a:buFont typeface="Monotype Sorts" charset="2"/>
              <a:buChar char="l"/>
              <a:defRPr/>
            </a:pPr>
            <a:r>
              <a:rPr lang="en-US" altLang="en-US" sz="3200" b="0">
                <a:solidFill>
                  <a:srgbClr val="000099"/>
                </a:solidFill>
                <a:latin typeface="Arial" charset="0"/>
              </a:rPr>
              <a:t>Cells not surrounded by cell walls.</a:t>
            </a:r>
          </a:p>
          <a:p>
            <a:pPr marL="336550" indent="-336550">
              <a:spcBef>
                <a:spcPct val="0"/>
              </a:spcBef>
              <a:buSzPct val="50000"/>
              <a:buFont typeface="Monotype Sorts" charset="2"/>
              <a:buChar char="l"/>
              <a:defRPr/>
            </a:pPr>
            <a:r>
              <a:rPr lang="en-US" altLang="en-US" sz="3200" b="0">
                <a:solidFill>
                  <a:srgbClr val="000099"/>
                </a:solidFill>
                <a:latin typeface="Arial" charset="0"/>
              </a:rPr>
              <a:t>Includes sponges, sea anemones, snails, insects, sea stars, fish, reptiles, birds, and human beings.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ChangeArrowheads="1"/>
          </p:cNvSpPr>
          <p:nvPr/>
        </p:nvSpPr>
        <p:spPr bwMode="auto">
          <a:xfrm>
            <a:off x="92075" y="26177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1507" name="Rectangle 9"/>
          <p:cNvSpPr>
            <a:spLocks noChangeArrowheads="1"/>
          </p:cNvSpPr>
          <p:nvPr/>
        </p:nvSpPr>
        <p:spPr bwMode="auto">
          <a:xfrm>
            <a:off x="107950" y="25368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1508" name="Picture 11" descr="tn_Amoce_u0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"/>
            <a:ext cx="2411413" cy="16922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9" name="Rectangle 12"/>
          <p:cNvSpPr>
            <a:spLocks noChangeArrowheads="1"/>
          </p:cNvSpPr>
          <p:nvPr/>
        </p:nvSpPr>
        <p:spPr bwMode="auto">
          <a:xfrm>
            <a:off x="98425" y="2589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1510" name="Rectangle 15"/>
          <p:cNvSpPr>
            <a:spLocks noChangeArrowheads="1"/>
          </p:cNvSpPr>
          <p:nvPr/>
        </p:nvSpPr>
        <p:spPr bwMode="auto">
          <a:xfrm>
            <a:off x="93663" y="26066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1511" name="Picture 17" descr="tn_Pahep_u0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2411413" cy="15541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2" name="Rectangle 18"/>
          <p:cNvSpPr>
            <a:spLocks noChangeArrowheads="1"/>
          </p:cNvSpPr>
          <p:nvPr/>
        </p:nvSpPr>
        <p:spPr bwMode="auto">
          <a:xfrm>
            <a:off x="96838" y="2593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1513" name="Rectangle 21"/>
          <p:cNvSpPr>
            <a:spLocks noChangeArrowheads="1"/>
          </p:cNvSpPr>
          <p:nvPr/>
        </p:nvSpPr>
        <p:spPr bwMode="auto">
          <a:xfrm>
            <a:off x="139700" y="2343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1514" name="Rectangle 24"/>
          <p:cNvSpPr>
            <a:spLocks noChangeArrowheads="1"/>
          </p:cNvSpPr>
          <p:nvPr/>
        </p:nvSpPr>
        <p:spPr bwMode="auto">
          <a:xfrm>
            <a:off x="119063" y="2486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1515" name="Rectangle 27"/>
          <p:cNvSpPr>
            <a:spLocks noChangeArrowheads="1"/>
          </p:cNvSpPr>
          <p:nvPr/>
        </p:nvSpPr>
        <p:spPr bwMode="auto">
          <a:xfrm>
            <a:off x="106363" y="2549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1516" name="Picture 29" descr="tn_Ecgra_u2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43400"/>
            <a:ext cx="2411413" cy="16684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7" name="Rectangle 30"/>
          <p:cNvSpPr>
            <a:spLocks noChangeArrowheads="1"/>
          </p:cNvSpPr>
          <p:nvPr/>
        </p:nvSpPr>
        <p:spPr bwMode="auto">
          <a:xfrm>
            <a:off x="119063" y="24796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1518" name="Picture 32" descr="tn_Osmel_m0.jp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43400"/>
            <a:ext cx="2411413" cy="18065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9" name="Rectangle 33"/>
          <p:cNvSpPr>
            <a:spLocks noChangeArrowheads="1"/>
          </p:cNvSpPr>
          <p:nvPr/>
        </p:nvSpPr>
        <p:spPr bwMode="auto">
          <a:xfrm>
            <a:off x="609600" y="6035675"/>
            <a:ext cx="7620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  <a:latin typeface="Comic Sans MS" panose="030F0702030302020204" pitchFamily="66" charset="0"/>
              </a:rPr>
              <a:t>680 species of fish in the islands' waters.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  <a:latin typeface="Comic Sans MS" panose="030F0702030302020204" pitchFamily="66" charset="0"/>
              </a:rPr>
              <a:t>About 30% of these fish are endemic to the area</a:t>
            </a:r>
            <a:r>
              <a:rPr lang="en-US" b="0">
                <a:solidFill>
                  <a:schemeClr val="tx1"/>
                </a:solidFill>
              </a:rPr>
              <a:t> .</a:t>
            </a:r>
            <a:endParaRPr lang="en-US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20" name="Text Box 34"/>
          <p:cNvSpPr txBox="1">
            <a:spLocks noChangeArrowheads="1"/>
          </p:cNvSpPr>
          <p:nvPr/>
        </p:nvSpPr>
        <p:spPr bwMode="auto">
          <a:xfrm>
            <a:off x="1295400" y="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Class Osteichthyes</a:t>
            </a:r>
          </a:p>
        </p:txBody>
      </p:sp>
      <p:pic>
        <p:nvPicPr>
          <p:cNvPr id="21521" name="Picture 36" descr="Island Dreams' Photo of the Month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0"/>
            <a:ext cx="2819400" cy="208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38" descr="http://konadeepsea.com/info/photos/mola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81200"/>
            <a:ext cx="1646238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3" name="Picture 40" descr="http://www.mauiscubadiving.cc/pyramid_Butterfly_Optimized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017838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4" name="Picture 44" descr="http://adigitaldreamer.com/snorkel/fish/images/parrotfish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2743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5" name="Picture 48" descr="http://www.islandream.com/photos/moorish1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9800"/>
            <a:ext cx="3314700" cy="19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5" descr="http://www.dwazoo.com/images/tours/bahporcupinepuffer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120900"/>
            <a:ext cx="3143250" cy="2617788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2" descr="http://beckliu.com/diving/kona_jul2002/640-domino_damselfish_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0"/>
            <a:ext cx="2819400" cy="211455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26" descr="http://www.planula.com.au/dive/uwphoto2000/large/trumpe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86250"/>
            <a:ext cx="3429000" cy="257175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23" descr="http://www.salth2ohq.com/images/photos/humu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3065463" cy="39624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8" descr="C:\WINDOWS\Desktop\Hawaii photos\Pupukea 9-15-01\moray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29200"/>
            <a:ext cx="2438400" cy="182880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11" descr="C:\WINDOWS\Desktop\Hawaii photos\Pupukea 9-9-01\moray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2743200" cy="2106613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12" descr="C:\WINDOWS\Desktop\Hawaii photos\Pupukea 9-9-01\moray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09800"/>
            <a:ext cx="2819400" cy="268605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7" name="Text Box 13"/>
          <p:cNvSpPr txBox="1">
            <a:spLocks noChangeArrowheads="1"/>
          </p:cNvSpPr>
          <p:nvPr/>
        </p:nvSpPr>
        <p:spPr bwMode="auto">
          <a:xfrm>
            <a:off x="3886200" y="0"/>
            <a:ext cx="2074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/>
              <a:t>Domino damsel</a:t>
            </a:r>
          </a:p>
        </p:txBody>
      </p:sp>
      <p:sp>
        <p:nvSpPr>
          <p:cNvPr id="22538" name="Text Box 14"/>
          <p:cNvSpPr txBox="1">
            <a:spLocks noChangeArrowheads="1"/>
          </p:cNvSpPr>
          <p:nvPr/>
        </p:nvSpPr>
        <p:spPr bwMode="auto">
          <a:xfrm>
            <a:off x="990600" y="609600"/>
            <a:ext cx="2017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/>
              <a:t>Trigger (Humu)</a:t>
            </a:r>
          </a:p>
        </p:txBody>
      </p:sp>
      <p:sp>
        <p:nvSpPr>
          <p:cNvPr id="22539" name="Text Box 15"/>
          <p:cNvSpPr txBox="1">
            <a:spLocks noChangeArrowheads="1"/>
          </p:cNvSpPr>
          <p:nvPr/>
        </p:nvSpPr>
        <p:spPr bwMode="auto">
          <a:xfrm>
            <a:off x="6842125" y="4202113"/>
            <a:ext cx="172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/>
              <a:t>Dwarf moray</a:t>
            </a:r>
          </a:p>
        </p:txBody>
      </p:sp>
      <p:sp>
        <p:nvSpPr>
          <p:cNvPr id="22540" name="Text Box 17"/>
          <p:cNvSpPr txBox="1">
            <a:spLocks noChangeArrowheads="1"/>
          </p:cNvSpPr>
          <p:nvPr/>
        </p:nvSpPr>
        <p:spPr bwMode="auto">
          <a:xfrm>
            <a:off x="3489325" y="3744913"/>
            <a:ext cx="1427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/>
              <a:t>Porcupine</a:t>
            </a:r>
          </a:p>
        </p:txBody>
      </p:sp>
      <p:sp>
        <p:nvSpPr>
          <p:cNvPr id="22541" name="Text Box 18"/>
          <p:cNvSpPr txBox="1">
            <a:spLocks noChangeArrowheads="1"/>
          </p:cNvSpPr>
          <p:nvPr/>
        </p:nvSpPr>
        <p:spPr bwMode="auto">
          <a:xfrm>
            <a:off x="4038600" y="6096000"/>
            <a:ext cx="186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trumpetfish</a:t>
            </a:r>
          </a:p>
        </p:txBody>
      </p:sp>
      <p:pic>
        <p:nvPicPr>
          <p:cNvPr id="22542" name="Picture 20" descr="http://adigitaldreamer.com/snorkel/fish/images/achilles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5800"/>
            <a:ext cx="3124200" cy="20828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3" name="Text Box 21"/>
          <p:cNvSpPr txBox="1">
            <a:spLocks noChangeArrowheads="1"/>
          </p:cNvSpPr>
          <p:nvPr/>
        </p:nvSpPr>
        <p:spPr bwMode="auto">
          <a:xfrm>
            <a:off x="212725" y="6059488"/>
            <a:ext cx="207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Achilles tang</a:t>
            </a:r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324600" y="1447800"/>
            <a:ext cx="25908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/>
              <a:t>White mouthed </a:t>
            </a:r>
          </a:p>
          <a:p>
            <a:pPr>
              <a:lnSpc>
                <a:spcPct val="0"/>
              </a:lnSpc>
            </a:pPr>
            <a:r>
              <a:rPr lang="en-US"/>
              <a:t>morey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362200" y="609600"/>
            <a:ext cx="3228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>
                <a:solidFill>
                  <a:schemeClr val="tx1"/>
                </a:solidFill>
              </a:rPr>
              <a:t>Class Amphibia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2971800" y="1752600"/>
            <a:ext cx="2557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>
                <a:solidFill>
                  <a:schemeClr val="tx1"/>
                </a:solidFill>
              </a:rPr>
              <a:t>Rana cancrivora</a:t>
            </a:r>
          </a:p>
        </p:txBody>
      </p:sp>
      <p:pic>
        <p:nvPicPr>
          <p:cNvPr id="23556" name="Picture 4" descr="C:\WINDOWS\Desktop\frog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62200"/>
            <a:ext cx="44196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C:\WINDOWS\Desktop\Hawaii photos\Pupukea 9-15-01\turtle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1431925" y="65088"/>
            <a:ext cx="25193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Class Reptilia</a:t>
            </a: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6248400" y="64008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Sea snake</a:t>
            </a:r>
          </a:p>
        </p:txBody>
      </p:sp>
      <p:pic>
        <p:nvPicPr>
          <p:cNvPr id="24581" name="Picture 7" descr="C:\WINDOWS\Desktop\0934x-marine-iguan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8" descr="C:\WINDOWS\Desktop\cro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281940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9" descr="C:\WINDOWS\Desktop\snak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048000"/>
            <a:ext cx="2506663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Rectangle 10"/>
          <p:cNvSpPr>
            <a:spLocks noChangeArrowheads="1"/>
          </p:cNvSpPr>
          <p:nvPr/>
        </p:nvSpPr>
        <p:spPr bwMode="auto">
          <a:xfrm>
            <a:off x="1447800" y="57150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Marine turtle</a:t>
            </a:r>
          </a:p>
        </p:txBody>
      </p:sp>
      <p:sp>
        <p:nvSpPr>
          <p:cNvPr id="24585" name="Rectangle 11"/>
          <p:cNvSpPr>
            <a:spLocks noChangeArrowheads="1"/>
          </p:cNvSpPr>
          <p:nvPr/>
        </p:nvSpPr>
        <p:spPr bwMode="auto">
          <a:xfrm>
            <a:off x="1211263" y="3155950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Marine iguana</a:t>
            </a:r>
          </a:p>
        </p:txBody>
      </p:sp>
      <p:sp>
        <p:nvSpPr>
          <p:cNvPr id="24586" name="Rectangle 12"/>
          <p:cNvSpPr>
            <a:spLocks noChangeArrowheads="1"/>
          </p:cNvSpPr>
          <p:nvPr/>
        </p:nvSpPr>
        <p:spPr bwMode="auto">
          <a:xfrm>
            <a:off x="5029200" y="2286000"/>
            <a:ext cx="297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Saltwater crocodile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3200400" y="1066800"/>
            <a:ext cx="23495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>
                <a:solidFill>
                  <a:schemeClr val="tx1"/>
                </a:solidFill>
              </a:rPr>
              <a:t>Class Aves</a:t>
            </a:r>
          </a:p>
        </p:txBody>
      </p:sp>
      <p:pic>
        <p:nvPicPr>
          <p:cNvPr id="25603" name="Picture 3" descr="C:\WINDOWS\Desktop\cattle%20egr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05000"/>
            <a:ext cx="3611563" cy="34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 descr="http://www.abcbirds.org/images/caspian%20ter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4800"/>
            <a:ext cx="25717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7" descr="http://www.infocusphotos.com/gallery/Asst/images/1Magnificent%20Frigate%20Bird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76600"/>
            <a:ext cx="18684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9" descr="http://www.state.ak.us/adfg/wildlife/geninfo/game/albatros.gif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743200"/>
            <a:ext cx="20224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8" descr="http://www.sciencemaster.com/jump/images/life/beach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62200"/>
            <a:ext cx="3048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http://www.iae.kyoto-u.ac.jp/chemical/sasaimages/00_misc/dugo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648200"/>
            <a:ext cx="266700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2"/>
          <p:cNvSpPr txBox="1">
            <a:spLocks noChangeArrowheads="1"/>
          </p:cNvSpPr>
          <p:nvPr/>
        </p:nvSpPr>
        <p:spPr bwMode="auto">
          <a:xfrm>
            <a:off x="914400" y="228600"/>
            <a:ext cx="2557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Class Mammalia</a:t>
            </a:r>
          </a:p>
        </p:txBody>
      </p:sp>
      <p:pic>
        <p:nvPicPr>
          <p:cNvPr id="26629" name="Picture 3" descr="C:\WINDOWS\Desktop\dolph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33400"/>
            <a:ext cx="34925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" descr="C:\WINDOWS\Desktop\manate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14763"/>
            <a:ext cx="28194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4191000" y="6172200"/>
            <a:ext cx="133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Dugong</a:t>
            </a:r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7299325" y="5297488"/>
            <a:ext cx="142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manatee</a:t>
            </a:r>
          </a:p>
        </p:txBody>
      </p:sp>
      <p:pic>
        <p:nvPicPr>
          <p:cNvPr id="26633" name="Picture 11" descr="http://www.bettykaycharters.com/images/photos/sea_o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2667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4" name="Text Box 12"/>
          <p:cNvSpPr txBox="1">
            <a:spLocks noChangeArrowheads="1"/>
          </p:cNvSpPr>
          <p:nvPr/>
        </p:nvSpPr>
        <p:spPr bwMode="auto">
          <a:xfrm>
            <a:off x="304800" y="4114800"/>
            <a:ext cx="157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Sea otter </a:t>
            </a:r>
          </a:p>
        </p:txBody>
      </p:sp>
      <p:sp>
        <p:nvSpPr>
          <p:cNvPr id="26635" name="Text Box 13"/>
          <p:cNvSpPr txBox="1">
            <a:spLocks noChangeArrowheads="1"/>
          </p:cNvSpPr>
          <p:nvPr/>
        </p:nvSpPr>
        <p:spPr bwMode="auto">
          <a:xfrm>
            <a:off x="5089525" y="420688"/>
            <a:ext cx="2941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Whales &amp; Dolphins</a:t>
            </a:r>
          </a:p>
        </p:txBody>
      </p:sp>
      <p:pic>
        <p:nvPicPr>
          <p:cNvPr id="26636" name="Picture 15" descr="http://home.iprimus.com.au/babsann/polar%20bear%20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3132138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Text Box 16"/>
          <p:cNvSpPr txBox="1">
            <a:spLocks noChangeArrowheads="1"/>
          </p:cNvSpPr>
          <p:nvPr/>
        </p:nvSpPr>
        <p:spPr bwMode="auto">
          <a:xfrm>
            <a:off x="304800" y="1295400"/>
            <a:ext cx="167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Polar bear</a:t>
            </a:r>
          </a:p>
        </p:txBody>
      </p:sp>
      <p:sp>
        <p:nvSpPr>
          <p:cNvPr id="26638" name="Text Box 19"/>
          <p:cNvSpPr txBox="1">
            <a:spLocks noChangeArrowheads="1"/>
          </p:cNvSpPr>
          <p:nvPr/>
        </p:nvSpPr>
        <p:spPr bwMode="auto">
          <a:xfrm>
            <a:off x="3260725" y="4230688"/>
            <a:ext cx="258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Seals &amp; sealions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 Mammalia</a:t>
            </a:r>
          </a:p>
        </p:txBody>
      </p:sp>
      <p:sp>
        <p:nvSpPr>
          <p:cNvPr id="27651" name="Rectangle 11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/>
              <a:t>Endothermic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4 chambered heart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Hair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Mammary glands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Internal fertilization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Live young (a few exceptions)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Care for young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Most intelligent class</a:t>
            </a:r>
          </a:p>
        </p:txBody>
      </p:sp>
      <p:pic>
        <p:nvPicPr>
          <p:cNvPr id="27652" name="Picture 10" descr="950_D1002006-07-26_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19200"/>
            <a:ext cx="41148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killer-whale_bre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083050"/>
            <a:ext cx="38862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 descr="walr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8" descr="gray-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6363"/>
            <a:ext cx="4267200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10" descr="ewbv5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0"/>
            <a:ext cx="40005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11"/>
          <p:cNvSpPr txBox="1">
            <a:spLocks noChangeArrowheads="1"/>
          </p:cNvSpPr>
          <p:nvPr/>
        </p:nvSpPr>
        <p:spPr bwMode="auto">
          <a:xfrm>
            <a:off x="228600" y="3124200"/>
            <a:ext cx="38100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Walrus (placental mammal)</a:t>
            </a:r>
          </a:p>
          <a:p>
            <a:r>
              <a:rPr lang="en-US"/>
              <a:t>Kangaroo  (marsupial)</a:t>
            </a:r>
          </a:p>
        </p:txBody>
      </p:sp>
      <p:sp>
        <p:nvSpPr>
          <p:cNvPr id="28679" name="Text Box 12"/>
          <p:cNvSpPr txBox="1">
            <a:spLocks noChangeArrowheads="1"/>
          </p:cNvSpPr>
          <p:nvPr/>
        </p:nvSpPr>
        <p:spPr bwMode="auto">
          <a:xfrm>
            <a:off x="5486400" y="2895600"/>
            <a:ext cx="39624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Duck-billed platypus-monotreme</a:t>
            </a:r>
          </a:p>
          <a:p>
            <a:endParaRPr lang="en-US"/>
          </a:p>
          <a:p>
            <a:r>
              <a:rPr lang="en-US"/>
              <a:t>Killer whale (placental mammal)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304800" y="2819400"/>
            <a:ext cx="8610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1"/>
                </a:solidFill>
              </a:rPr>
              <a:t>Phylogentic Relationships of Animals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220200" cy="800100"/>
          </a:xfrm>
        </p:spPr>
        <p:txBody>
          <a:bodyPr/>
          <a:lstStyle/>
          <a:p>
            <a:pPr eaLnBrk="1" hangingPunct="1"/>
            <a:r>
              <a:rPr lang="en-US" sz="4000" smtClean="0">
                <a:latin typeface="Arial" panose="020B0604020202020204" pitchFamily="34" charset="0"/>
              </a:rPr>
              <a:t>Phylogentic Relationships of Animals</a:t>
            </a:r>
          </a:p>
        </p:txBody>
      </p:sp>
      <p:sp>
        <p:nvSpPr>
          <p:cNvPr id="5123" name="Line 3"/>
          <p:cNvSpPr>
            <a:spLocks noChangeShapeType="1"/>
          </p:cNvSpPr>
          <p:nvPr/>
        </p:nvSpPr>
        <p:spPr bwMode="auto">
          <a:xfrm>
            <a:off x="838200" y="2438400"/>
            <a:ext cx="0" cy="2362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838200" y="4800600"/>
            <a:ext cx="3581400" cy="129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1905000" y="2514600"/>
            <a:ext cx="0" cy="205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2667000" y="2362200"/>
            <a:ext cx="0" cy="205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4343400" y="2286000"/>
            <a:ext cx="0" cy="1676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3505200" y="2590800"/>
            <a:ext cx="0" cy="1447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8458200" y="2590800"/>
            <a:ext cx="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4419600" y="4495800"/>
            <a:ext cx="0" cy="1752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5334000" y="2438400"/>
            <a:ext cx="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>
            <a:off x="6400800" y="2362200"/>
            <a:ext cx="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>
            <a:off x="7239000" y="2590800"/>
            <a:ext cx="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Text Box 14"/>
          <p:cNvSpPr txBox="1">
            <a:spLocks noChangeArrowheads="1"/>
          </p:cNvSpPr>
          <p:nvPr/>
        </p:nvSpPr>
        <p:spPr bwMode="auto">
          <a:xfrm>
            <a:off x="3505200" y="6248400"/>
            <a:ext cx="2022475" cy="3762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Ancestral Protist</a:t>
            </a: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1905000" y="4572000"/>
            <a:ext cx="251460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667000" y="4419600"/>
            <a:ext cx="17526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>
            <a:off x="3505200" y="4038600"/>
            <a:ext cx="91440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4343400" y="3962400"/>
            <a:ext cx="762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Line 19"/>
          <p:cNvSpPr>
            <a:spLocks noChangeShapeType="1"/>
          </p:cNvSpPr>
          <p:nvPr/>
        </p:nvSpPr>
        <p:spPr bwMode="auto">
          <a:xfrm flipV="1">
            <a:off x="4419600" y="4114800"/>
            <a:ext cx="19812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 flipV="1">
            <a:off x="4343400" y="3200400"/>
            <a:ext cx="205740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 flipV="1">
            <a:off x="6400800" y="3657600"/>
            <a:ext cx="2133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7239000" y="3581400"/>
            <a:ext cx="3810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5334000" y="32766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4495800" y="3505200"/>
            <a:ext cx="1679575" cy="3762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5145" name="Text Box 25"/>
          <p:cNvSpPr txBox="1">
            <a:spLocks noChangeArrowheads="1"/>
          </p:cNvSpPr>
          <p:nvPr/>
        </p:nvSpPr>
        <p:spPr bwMode="auto">
          <a:xfrm>
            <a:off x="4343400" y="5638800"/>
            <a:ext cx="1349375" cy="376238"/>
          </a:xfrm>
          <a:prstGeom prst="rect">
            <a:avLst/>
          </a:prstGeom>
          <a:solidFill>
            <a:srgbClr val="FFCC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</a:rPr>
              <a:t>true tissue</a:t>
            </a:r>
          </a:p>
        </p:txBody>
      </p:sp>
      <p:sp>
        <p:nvSpPr>
          <p:cNvPr id="5146" name="Text Box 26"/>
          <p:cNvSpPr txBox="1">
            <a:spLocks noChangeArrowheads="1"/>
          </p:cNvSpPr>
          <p:nvPr/>
        </p:nvSpPr>
        <p:spPr bwMode="auto">
          <a:xfrm>
            <a:off x="1905000" y="4800600"/>
            <a:ext cx="1946275" cy="376238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</a:rPr>
              <a:t>radial symmetry</a:t>
            </a:r>
          </a:p>
        </p:txBody>
      </p:sp>
      <p:sp>
        <p:nvSpPr>
          <p:cNvPr id="5147" name="Text Box 27"/>
          <p:cNvSpPr txBox="1">
            <a:spLocks noChangeArrowheads="1"/>
          </p:cNvSpPr>
          <p:nvPr/>
        </p:nvSpPr>
        <p:spPr bwMode="auto">
          <a:xfrm>
            <a:off x="4343400" y="5181600"/>
            <a:ext cx="2212975" cy="376238"/>
          </a:xfrm>
          <a:prstGeom prst="rect">
            <a:avLst/>
          </a:prstGeom>
          <a:solidFill>
            <a:srgbClr val="99C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</a:rPr>
              <a:t>bilateral symmetry</a:t>
            </a:r>
          </a:p>
        </p:txBody>
      </p:sp>
      <p:sp>
        <p:nvSpPr>
          <p:cNvPr id="5148" name="Text Box 28"/>
          <p:cNvSpPr txBox="1">
            <a:spLocks noChangeArrowheads="1"/>
          </p:cNvSpPr>
          <p:nvPr/>
        </p:nvSpPr>
        <p:spPr bwMode="auto">
          <a:xfrm>
            <a:off x="5943600" y="4138613"/>
            <a:ext cx="1739900" cy="590550"/>
          </a:xfrm>
          <a:prstGeom prst="rect">
            <a:avLst/>
          </a:prstGeom>
          <a:solidFill>
            <a:srgbClr val="99FF99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>
                <a:solidFill>
                  <a:schemeClr val="tx1"/>
                </a:solidFill>
              </a:rPr>
              <a:t>Deuterostomes:</a:t>
            </a:r>
          </a:p>
          <a:p>
            <a:pPr>
              <a:spcBef>
                <a:spcPct val="0"/>
              </a:spcBef>
            </a:pPr>
            <a:r>
              <a:rPr lang="en-US" sz="1600">
                <a:solidFill>
                  <a:schemeClr val="tx1"/>
                </a:solidFill>
              </a:rPr>
              <a:t>eucoelom</a:t>
            </a:r>
          </a:p>
        </p:txBody>
      </p:sp>
      <p:sp>
        <p:nvSpPr>
          <p:cNvPr id="5149" name="Text Box 29"/>
          <p:cNvSpPr txBox="1">
            <a:spLocks noChangeArrowheads="1"/>
          </p:cNvSpPr>
          <p:nvPr/>
        </p:nvSpPr>
        <p:spPr bwMode="auto">
          <a:xfrm>
            <a:off x="3657600" y="3962400"/>
            <a:ext cx="1752600" cy="590550"/>
          </a:xfrm>
          <a:prstGeom prst="rect">
            <a:avLst/>
          </a:prstGeom>
          <a:solidFill>
            <a:srgbClr val="99FF99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>
                <a:solidFill>
                  <a:schemeClr val="tx1"/>
                </a:solidFill>
              </a:rPr>
              <a:t>Protostome: schizocoelem</a:t>
            </a:r>
          </a:p>
        </p:txBody>
      </p:sp>
      <p:sp>
        <p:nvSpPr>
          <p:cNvPr id="5150" name="Text Box 30"/>
          <p:cNvSpPr txBox="1">
            <a:spLocks noChangeArrowheads="1"/>
          </p:cNvSpPr>
          <p:nvPr/>
        </p:nvSpPr>
        <p:spPr bwMode="auto">
          <a:xfrm>
            <a:off x="2895600" y="2895600"/>
            <a:ext cx="1066800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</a:rPr>
              <a:t>pseudocoelom</a:t>
            </a:r>
          </a:p>
        </p:txBody>
      </p:sp>
      <p:sp>
        <p:nvSpPr>
          <p:cNvPr id="5151" name="Text Box 31"/>
          <p:cNvSpPr txBox="1">
            <a:spLocks noChangeArrowheads="1"/>
          </p:cNvSpPr>
          <p:nvPr/>
        </p:nvSpPr>
        <p:spPr bwMode="auto">
          <a:xfrm>
            <a:off x="228600" y="1143000"/>
            <a:ext cx="1047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Porifera</a:t>
            </a:r>
          </a:p>
        </p:txBody>
      </p:sp>
      <p:sp>
        <p:nvSpPr>
          <p:cNvPr id="5152" name="Text Box 32"/>
          <p:cNvSpPr txBox="1">
            <a:spLocks noChangeArrowheads="1"/>
          </p:cNvSpPr>
          <p:nvPr/>
        </p:nvSpPr>
        <p:spPr bwMode="auto">
          <a:xfrm>
            <a:off x="1295400" y="2209800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Cnideria</a:t>
            </a:r>
          </a:p>
        </p:txBody>
      </p:sp>
      <p:sp>
        <p:nvSpPr>
          <p:cNvPr id="5153" name="Text Box 33"/>
          <p:cNvSpPr txBox="1">
            <a:spLocks noChangeArrowheads="1"/>
          </p:cNvSpPr>
          <p:nvPr/>
        </p:nvSpPr>
        <p:spPr bwMode="auto">
          <a:xfrm>
            <a:off x="1905000" y="914400"/>
            <a:ext cx="193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Platyhelminthes</a:t>
            </a:r>
          </a:p>
        </p:txBody>
      </p:sp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2819400" y="2209800"/>
            <a:ext cx="128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Nematoda</a:t>
            </a:r>
          </a:p>
        </p:txBody>
      </p:sp>
      <p:sp>
        <p:nvSpPr>
          <p:cNvPr id="5155" name="Text Box 35"/>
          <p:cNvSpPr txBox="1">
            <a:spLocks noChangeArrowheads="1"/>
          </p:cNvSpPr>
          <p:nvPr/>
        </p:nvSpPr>
        <p:spPr bwMode="auto">
          <a:xfrm>
            <a:off x="3886200" y="1143000"/>
            <a:ext cx="1162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Mollusca</a:t>
            </a:r>
          </a:p>
        </p:txBody>
      </p:sp>
      <p:sp>
        <p:nvSpPr>
          <p:cNvPr id="5156" name="Text Box 36"/>
          <p:cNvSpPr txBox="1">
            <a:spLocks noChangeArrowheads="1"/>
          </p:cNvSpPr>
          <p:nvPr/>
        </p:nvSpPr>
        <p:spPr bwMode="auto">
          <a:xfrm>
            <a:off x="4648200" y="2133600"/>
            <a:ext cx="114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Annelida</a:t>
            </a:r>
          </a:p>
        </p:txBody>
      </p:sp>
      <p:sp>
        <p:nvSpPr>
          <p:cNvPr id="5157" name="Text Box 37"/>
          <p:cNvSpPr txBox="1">
            <a:spLocks noChangeArrowheads="1"/>
          </p:cNvSpPr>
          <p:nvPr/>
        </p:nvSpPr>
        <p:spPr bwMode="auto">
          <a:xfrm>
            <a:off x="6553200" y="2286000"/>
            <a:ext cx="183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Echinodermata</a:t>
            </a:r>
          </a:p>
        </p:txBody>
      </p:sp>
      <p:sp>
        <p:nvSpPr>
          <p:cNvPr id="5158" name="Text Box 38"/>
          <p:cNvSpPr txBox="1">
            <a:spLocks noChangeArrowheads="1"/>
          </p:cNvSpPr>
          <p:nvPr/>
        </p:nvSpPr>
        <p:spPr bwMode="auto">
          <a:xfrm>
            <a:off x="7772400" y="1219200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Chordata</a:t>
            </a:r>
          </a:p>
        </p:txBody>
      </p:sp>
      <p:pic>
        <p:nvPicPr>
          <p:cNvPr id="5159" name="Picture 39" descr="Porifer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6995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0" name="Picture 40" descr="Cnidaria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11430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1" name="Picture 41" descr="Echinodermat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693863"/>
            <a:ext cx="838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2" name="Picture 42" descr="http://www.aquaimages.net/hawaii/flatwor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6858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3" name="Picture 43" descr="http://www.aquaimages.net/hawaii/harlequin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9906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4" name="Picture 44" descr="http://duane.zehr.com/explorer/fireworm.jpg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811213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5" name="Picture 45" descr="http://www.nhm.ac.uk/hosted_sites/tcp/hlun.jpg">
            <a:hlinkClick r:id="rId12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00200"/>
            <a:ext cx="7905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6" name="Picture 46" descr="http://library.thinkquest.org/J002237/media/bigphotos/humunukunuku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1600200"/>
            <a:ext cx="12763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7" name="Picture 47" descr="http://www.eb.tuebingen.mpg.de/abt.allg/microscopy/sem_pictures/nematode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240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68" name="Text Box 48"/>
          <p:cNvSpPr txBox="1">
            <a:spLocks noChangeArrowheads="1"/>
          </p:cNvSpPr>
          <p:nvPr/>
        </p:nvSpPr>
        <p:spPr bwMode="auto">
          <a:xfrm>
            <a:off x="5638800" y="1295400"/>
            <a:ext cx="1428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rgbClr val="0000CC"/>
                </a:solidFill>
              </a:rPr>
              <a:t>Arthropoda</a:t>
            </a:r>
          </a:p>
        </p:txBody>
      </p:sp>
      <p:sp>
        <p:nvSpPr>
          <p:cNvPr id="5169" name="Text Box 49"/>
          <p:cNvSpPr txBox="1">
            <a:spLocks noChangeArrowheads="1"/>
          </p:cNvSpPr>
          <p:nvPr/>
        </p:nvSpPr>
        <p:spPr bwMode="auto">
          <a:xfrm>
            <a:off x="1905000" y="5638800"/>
            <a:ext cx="1819275" cy="376238"/>
          </a:xfrm>
          <a:prstGeom prst="rect">
            <a:avLst/>
          </a:prstGeom>
          <a:solidFill>
            <a:srgbClr val="FFCC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</a:rPr>
              <a:t>no true tissues</a:t>
            </a:r>
          </a:p>
        </p:txBody>
      </p:sp>
      <p:sp>
        <p:nvSpPr>
          <p:cNvPr id="5170" name="Text Box 50"/>
          <p:cNvSpPr txBox="1">
            <a:spLocks noChangeArrowheads="1"/>
          </p:cNvSpPr>
          <p:nvPr/>
        </p:nvSpPr>
        <p:spPr bwMode="auto">
          <a:xfrm>
            <a:off x="2057400" y="3657600"/>
            <a:ext cx="1143000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</a:rPr>
              <a:t>acoelom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593725" y="420688"/>
            <a:ext cx="489743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Kingdom Animalia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Phylum Porifera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	Class Hexactinellida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	Class Desmospongia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	Class Calcaria</a:t>
            </a:r>
          </a:p>
        </p:txBody>
      </p:sp>
      <p:pic>
        <p:nvPicPr>
          <p:cNvPr id="6147" name="Picture 6" descr="UdrSea29.JPG                                                   00005DB9 Dave's HD                      ABA78158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4688" r="24219" b="2344"/>
          <a:stretch>
            <a:fillRect/>
          </a:stretch>
        </p:blipFill>
        <p:spPr bwMode="auto">
          <a:xfrm>
            <a:off x="685800" y="2590800"/>
            <a:ext cx="29305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8" descr="http://ms.mathscience.k12.va.us/lessons/ocean/spong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"/>
            <a:ext cx="3211513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685800" y="2590800"/>
            <a:ext cx="24114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srgbClr val="FF9900"/>
                </a:solidFill>
              </a:rPr>
              <a:t>Purple and yellow </a:t>
            </a:r>
          </a:p>
          <a:p>
            <a:pPr>
              <a:lnSpc>
                <a:spcPct val="10000"/>
              </a:lnSpc>
            </a:pPr>
            <a:r>
              <a:rPr lang="en-US" sz="2000">
                <a:solidFill>
                  <a:srgbClr val="FF9900"/>
                </a:solidFill>
              </a:rPr>
              <a:t>tube sponge</a:t>
            </a:r>
          </a:p>
        </p:txBody>
      </p:sp>
      <p:pic>
        <p:nvPicPr>
          <p:cNvPr id="6150" name="Picture 10" descr="http://www.aquanauts-online.com/images/boring_spon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48000"/>
            <a:ext cx="44196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Text Box 11"/>
          <p:cNvSpPr txBox="1">
            <a:spLocks noChangeArrowheads="1"/>
          </p:cNvSpPr>
          <p:nvPr/>
        </p:nvSpPr>
        <p:spPr bwMode="auto">
          <a:xfrm>
            <a:off x="4572000" y="3048000"/>
            <a:ext cx="2332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Boring sponge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593725" y="420688"/>
            <a:ext cx="725328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Kingdom Animalia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Phylum Cnideria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	Class Hydrozoa- hydroids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	Class Scyphozoa- jellies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	Class Cubozoa- box jellies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	Class Anthozoa- corals and anemones</a:t>
            </a:r>
          </a:p>
        </p:txBody>
      </p:sp>
      <p:pic>
        <p:nvPicPr>
          <p:cNvPr id="7171" name="Picture 3" descr="C:\WINDOWS\Desktop\Hawaii photos\Pupukea 9-9-01\cannonball jelly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2590800" cy="1836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6" descr="C:\WINDOWS\Desktop\Australia\LEI uw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2450"/>
            <a:ext cx="2705100" cy="2028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8" descr="http://members.ozemail.com.au/~kidsafen/images/animals-box-jelly.gif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18859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2" descr="http://oe.eng.hawaii.edu/~dasmith/images/fiji95/anem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67000"/>
            <a:ext cx="2435225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4" descr="http://www.psrc.usm.edu/macrog/sea/images/hydroid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267200"/>
            <a:ext cx="26638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6" descr="http://marauder.millersville.edu/~pstuddar/man-o-war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2706688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593725" y="268288"/>
            <a:ext cx="55768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Kingdom Animalia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Phylum Ctenophora- comb jellies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304800" y="3124200"/>
            <a:ext cx="57594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Kingdom Animalia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	Phylum Platyhelmithes- flat worms</a:t>
            </a:r>
          </a:p>
        </p:txBody>
      </p:sp>
      <p:pic>
        <p:nvPicPr>
          <p:cNvPr id="8196" name="Picture 5" descr="C:\WINDOWS\Desktop\Hawaii photos\Pupukea 9-9-01\nudi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38600"/>
            <a:ext cx="2971800" cy="2547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6" descr="UdrSea01.JPG                                                   00005DB9 Dave's HD                      ABA78158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7813" r="8984" b="7813"/>
          <a:stretch>
            <a:fillRect/>
          </a:stretch>
        </p:blipFill>
        <p:spPr bwMode="auto">
          <a:xfrm>
            <a:off x="3276600" y="1219200"/>
            <a:ext cx="28956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C:\WINDOWS\Desktop\Hawaii photos\Pupukea 9-15-01\spanish dancer egg mass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14900"/>
            <a:ext cx="2590800" cy="1943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5" descr="C:\WINDOWS\Desktop\Hawaii photos\Pupukea 9-15-01\spanish dancer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381000" y="4267200"/>
            <a:ext cx="35575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000" b="0">
                <a:solidFill>
                  <a:schemeClr val="tx1"/>
                </a:solidFill>
              </a:rPr>
              <a:t>Spanish Dancer (nudibranch) </a:t>
            </a:r>
          </a:p>
          <a:p>
            <a:pPr eaLnBrk="1" hangingPunct="1">
              <a:spcBef>
                <a:spcPct val="0"/>
              </a:spcBef>
            </a:pPr>
            <a:r>
              <a:rPr lang="en-US" sz="2000" b="0">
                <a:solidFill>
                  <a:schemeClr val="tx1"/>
                </a:solidFill>
              </a:rPr>
              <a:t>&amp; egg mass</a:t>
            </a:r>
          </a:p>
        </p:txBody>
      </p:sp>
      <p:sp>
        <p:nvSpPr>
          <p:cNvPr id="9221" name="Text Box 9"/>
          <p:cNvSpPr txBox="1">
            <a:spLocks noChangeArrowheads="1"/>
          </p:cNvSpPr>
          <p:nvPr/>
        </p:nvSpPr>
        <p:spPr bwMode="auto">
          <a:xfrm>
            <a:off x="2438400" y="762000"/>
            <a:ext cx="3749675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Class Gastropoda</a:t>
            </a:r>
          </a:p>
          <a:p>
            <a:pPr algn="ctr"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Subclass Opisthobranchia</a:t>
            </a:r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2819400" y="0"/>
            <a:ext cx="3276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Kingdom Animalia</a:t>
            </a:r>
          </a:p>
          <a:p>
            <a:pPr eaLnBrk="1" hangingPunct="1">
              <a:spcBef>
                <a:spcPct val="0"/>
              </a:spcBef>
            </a:pPr>
            <a:r>
              <a:rPr lang="en-US" b="0">
                <a:solidFill>
                  <a:schemeClr val="tx1"/>
                </a:solidFill>
              </a:rPr>
              <a:t>Phylum Mollusca</a:t>
            </a:r>
          </a:p>
        </p:txBody>
      </p:sp>
      <p:pic>
        <p:nvPicPr>
          <p:cNvPr id="9223" name="Picture 20" descr="Fried-egg Slug, Sharks Cove, Oahu, 40 fe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76400"/>
            <a:ext cx="3429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22" descr="Reticulated Red Slug, Tug Pier, Midway, 20 feet, 90m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14800"/>
            <a:ext cx="3429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Oak Cone, juvenile, Kahe Point, Oahu, 40 feet, 90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3429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838200" y="1828800"/>
            <a:ext cx="172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Cone shell</a:t>
            </a: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147638" y="2571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10245" name="Picture 7" descr="http://www.jaytorborg.com/Underwater_Gallery/0901%20Image05%20thumb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85800"/>
            <a:ext cx="35052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8"/>
          <p:cNvSpPr txBox="1">
            <a:spLocks noChangeArrowheads="1"/>
          </p:cNvSpPr>
          <p:nvPr/>
        </p:nvSpPr>
        <p:spPr bwMode="auto">
          <a:xfrm>
            <a:off x="5943600" y="6172200"/>
            <a:ext cx="251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Triton’s trumpet</a:t>
            </a:r>
          </a:p>
        </p:txBody>
      </p:sp>
      <p:pic>
        <p:nvPicPr>
          <p:cNvPr id="10247" name="Picture 9" descr="http://www.meandmephoto.com/Underwater/Hawaii/ImageJPG/Invertebrates/TTrumpt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29000"/>
            <a:ext cx="342900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5800725" y="1285875"/>
            <a:ext cx="571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10249" name="Picture 11" descr="http://eebweb.arizona.edu/collections/Fishes/Invertebrate%20Slide%20Photos/Invertebrate%20Photos/Tiger%20Cowr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368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12"/>
          <p:cNvSpPr txBox="1">
            <a:spLocks noChangeArrowheads="1"/>
          </p:cNvSpPr>
          <p:nvPr/>
        </p:nvSpPr>
        <p:spPr bwMode="auto">
          <a:xfrm>
            <a:off x="2133600" y="274320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/>
              <a:t>Cowery</a:t>
            </a:r>
          </a:p>
        </p:txBody>
      </p:sp>
      <p:pic>
        <p:nvPicPr>
          <p:cNvPr id="10251" name="Picture 13" descr="D:\periwinkel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06913"/>
            <a:ext cx="3657600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4" descr="D:\limpe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14600"/>
            <a:ext cx="21891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3" name="Text Box 15"/>
          <p:cNvSpPr txBox="1">
            <a:spLocks noChangeArrowheads="1"/>
          </p:cNvSpPr>
          <p:nvPr/>
        </p:nvSpPr>
        <p:spPr bwMode="auto">
          <a:xfrm>
            <a:off x="4724400" y="2667000"/>
            <a:ext cx="960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/>
              <a:t>Opihi</a:t>
            </a:r>
          </a:p>
        </p:txBody>
      </p:sp>
      <p:sp>
        <p:nvSpPr>
          <p:cNvPr id="10254" name="Text Box 16"/>
          <p:cNvSpPr txBox="1">
            <a:spLocks noChangeArrowheads="1"/>
          </p:cNvSpPr>
          <p:nvPr/>
        </p:nvSpPr>
        <p:spPr bwMode="auto">
          <a:xfrm>
            <a:off x="2362200" y="6172200"/>
            <a:ext cx="167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/>
              <a:t>periwinkle</a:t>
            </a:r>
          </a:p>
        </p:txBody>
      </p:sp>
      <p:sp>
        <p:nvSpPr>
          <p:cNvPr id="10255" name="Text Box 17"/>
          <p:cNvSpPr txBox="1">
            <a:spLocks noChangeArrowheads="1"/>
          </p:cNvSpPr>
          <p:nvPr/>
        </p:nvSpPr>
        <p:spPr bwMode="auto">
          <a:xfrm>
            <a:off x="3048000" y="0"/>
            <a:ext cx="3749675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</a:rPr>
              <a:t>Class Gastropoda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2000" b="0">
                <a:solidFill>
                  <a:schemeClr val="tx1"/>
                </a:solidFill>
              </a:rPr>
              <a:t>Subclass Prosobranchia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0066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AAB8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0000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AAAA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331</Words>
  <Application>Microsoft Office PowerPoint</Application>
  <PresentationFormat>On-screen Show (4:3)</PresentationFormat>
  <Paragraphs>146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Times New Roman</vt:lpstr>
      <vt:lpstr>Monotype Sorts</vt:lpstr>
      <vt:lpstr>Comic Sans MS</vt:lpstr>
      <vt:lpstr>Default Design</vt:lpstr>
      <vt:lpstr>     Intensive Course   Biology for Technology   Department of Agricultural Technology Faculty of Technology, University of Colombo  by Dr. Aruna Kumara Udawasala     </vt:lpstr>
      <vt:lpstr>PowerPoint Presentation</vt:lpstr>
      <vt:lpstr>PowerPoint Presentation</vt:lpstr>
      <vt:lpstr>Phylogentic Relationships of Animals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Mammalia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Agnes Fok</dc:creator>
  <cp:lastModifiedBy>Aruna</cp:lastModifiedBy>
  <cp:revision>61</cp:revision>
  <dcterms:created xsi:type="dcterms:W3CDTF">2001-11-11T21:49:59Z</dcterms:created>
  <dcterms:modified xsi:type="dcterms:W3CDTF">2020-05-18T18:05:03Z</dcterms:modified>
</cp:coreProperties>
</file>